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20" r:id="rId15"/>
    <p:sldId id="321" r:id="rId16"/>
    <p:sldId id="322" r:id="rId17"/>
    <p:sldId id="323" r:id="rId18"/>
    <p:sldId id="325" r:id="rId19"/>
    <p:sldId id="326" r:id="rId20"/>
    <p:sldId id="327" r:id="rId21"/>
    <p:sldId id="328" r:id="rId22"/>
    <p:sldId id="294" r:id="rId23"/>
    <p:sldId id="329" r:id="rId24"/>
    <p:sldId id="330" r:id="rId25"/>
    <p:sldId id="331" r:id="rId26"/>
    <p:sldId id="332" r:id="rId27"/>
    <p:sldId id="296" r:id="rId28"/>
    <p:sldId id="333" r:id="rId29"/>
    <p:sldId id="334" r:id="rId30"/>
    <p:sldId id="335" r:id="rId31"/>
    <p:sldId id="336" r:id="rId32"/>
    <p:sldId id="337" r:id="rId33"/>
    <p:sldId id="319" r:id="rId34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" initials="Д" lastIdx="1" clrIdx="0">
    <p:extLst>
      <p:ext uri="{19B8F6BF-5375-455C-9EA6-DF929625EA0E}">
        <p15:presenceInfo xmlns:p15="http://schemas.microsoft.com/office/powerpoint/2012/main" userId="Дмитрий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fea664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0fea6647c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0fea6647c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fea6647c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fea6647c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0fea6647c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fea6647c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0fea6647c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0fea6647c2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1560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2430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6996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254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398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fea664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0fea6647c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0fea6647c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282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5978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0934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0fea6647c2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0fea6647c2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20fea6647c2_0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279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9530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2345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8862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fea6647c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fea6647c2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20fea6647c2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fea6647c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fea6647c2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20fea6647c2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72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fea6647c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fea6647c2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20fea6647c2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3228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fea6647c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fea6647c2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20fea6647c2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322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fea6647c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fea6647c2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20fea6647c2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595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0fea6647c2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0fea6647c2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8" name="Google Shape;538;g20fea6647c2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7523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1.Необходимо реализовать </a:t>
            </a:r>
            <a:r>
              <a:rPr lang="en-US" dirty="0" err="1"/>
              <a:t>управление</a:t>
            </a:r>
            <a:r>
              <a:rPr lang="en-US" dirty="0"/>
              <a:t> с </a:t>
            </a:r>
            <a:r>
              <a:rPr lang="en-US" dirty="0" err="1"/>
              <a:t>помощью</a:t>
            </a:r>
            <a:r>
              <a:rPr lang="en-US" dirty="0"/>
              <a:t> </a:t>
            </a:r>
            <a:r>
              <a:rPr lang="en-US" dirty="0" err="1"/>
              <a:t>системы</a:t>
            </a:r>
            <a:r>
              <a:rPr lang="en-US" dirty="0"/>
              <a:t> </a:t>
            </a:r>
            <a:r>
              <a:rPr lang="en-US" dirty="0" err="1"/>
              <a:t>управления</a:t>
            </a:r>
            <a:r>
              <a:rPr lang="en-US" dirty="0"/>
              <a:t> </a:t>
            </a:r>
            <a:r>
              <a:rPr lang="en-US" dirty="0" err="1"/>
              <a:t>конфигурациями</a:t>
            </a:r>
            <a:r>
              <a:rPr lang="en-US" dirty="0"/>
              <a:t>,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используем</a:t>
            </a:r>
            <a:r>
              <a:rPr lang="en-US" dirty="0"/>
              <a:t> Ansible</a:t>
            </a:r>
            <a:br>
              <a:rPr lang="en-US" dirty="0"/>
            </a:br>
            <a:r>
              <a:rPr lang="en-US" dirty="0"/>
              <a:t>2.Подобрать </a:t>
            </a:r>
            <a:r>
              <a:rPr lang="en-US" dirty="0" err="1"/>
              <a:t>такие</a:t>
            </a:r>
            <a:r>
              <a:rPr lang="en-US" dirty="0"/>
              <a:t> </a:t>
            </a:r>
            <a:r>
              <a:rPr lang="en-US" dirty="0" err="1"/>
              <a:t>настройки</a:t>
            </a:r>
            <a:r>
              <a:rPr lang="en-US" dirty="0"/>
              <a:t> </a:t>
            </a:r>
            <a:r>
              <a:rPr lang="en-US" dirty="0" err="1"/>
              <a:t>по</a:t>
            </a:r>
            <a:r>
              <a:rPr lang="en-US" dirty="0"/>
              <a:t> </a:t>
            </a:r>
            <a:r>
              <a:rPr lang="en-US" dirty="0" err="1"/>
              <a:t>умолчанию</a:t>
            </a:r>
            <a:r>
              <a:rPr lang="en-US" dirty="0"/>
              <a:t>, </a:t>
            </a:r>
            <a:r>
              <a:rPr lang="en-US" dirty="0" err="1"/>
              <a:t>которые</a:t>
            </a:r>
            <a:r>
              <a:rPr lang="en-US" dirty="0"/>
              <a:t> </a:t>
            </a:r>
            <a:r>
              <a:rPr lang="en-US" dirty="0" err="1"/>
              <a:t>бы</a:t>
            </a:r>
            <a:r>
              <a:rPr lang="en-US" dirty="0"/>
              <a:t> </a:t>
            </a:r>
            <a:r>
              <a:rPr lang="en-US" dirty="0" err="1"/>
              <a:t>подошли</a:t>
            </a:r>
            <a:r>
              <a:rPr lang="en-US" dirty="0"/>
              <a:t> в 90% </a:t>
            </a:r>
            <a:r>
              <a:rPr lang="en-US" dirty="0" err="1"/>
              <a:t>случаев</a:t>
            </a:r>
            <a:r>
              <a:rPr lang="en-US" dirty="0"/>
              <a:t>, </a:t>
            </a:r>
            <a:r>
              <a:rPr lang="en-US" dirty="0" err="1"/>
              <a:t>но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этом</a:t>
            </a:r>
            <a:r>
              <a:rPr lang="en-US" dirty="0"/>
              <a:t> </a:t>
            </a:r>
            <a:r>
              <a:rPr lang="en-US" dirty="0" err="1"/>
              <a:t>иметь</a:t>
            </a:r>
            <a:r>
              <a:rPr lang="en-US" dirty="0"/>
              <a:t> </a:t>
            </a:r>
            <a:r>
              <a:rPr lang="en-US" dirty="0" err="1"/>
              <a:t>возможность</a:t>
            </a:r>
            <a:r>
              <a:rPr lang="en-US" dirty="0"/>
              <a:t> </a:t>
            </a:r>
            <a:r>
              <a:rPr lang="en-US" dirty="0" err="1"/>
              <a:t>гибко</a:t>
            </a:r>
            <a:r>
              <a:rPr lang="en-US" dirty="0"/>
              <a:t> и </a:t>
            </a:r>
            <a:r>
              <a:rPr lang="en-US" dirty="0" err="1"/>
              <a:t>точечно</a:t>
            </a:r>
            <a:r>
              <a:rPr lang="en-US" dirty="0"/>
              <a:t> </a:t>
            </a:r>
            <a:r>
              <a:rPr lang="en-US" dirty="0" err="1"/>
              <a:t>управлять</a:t>
            </a:r>
            <a:r>
              <a:rPr lang="en-US" dirty="0"/>
              <a:t> </a:t>
            </a:r>
            <a:r>
              <a:rPr lang="en-US" dirty="0" err="1"/>
              <a:t>ими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необходимости</a:t>
            </a:r>
            <a:endParaRPr dirty="0"/>
          </a:p>
        </p:txBody>
      </p:sp>
      <p:sp>
        <p:nvSpPr>
          <p:cNvPr id="219" name="Google Shape;219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ubuntu@158.160.55.2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ubuntu@158.160.48.17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Установка и конфигурация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ETCD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532700" y="1585969"/>
            <a:ext cx="11804400" cy="4909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1) Заходим на ноду: </a:t>
            </a:r>
            <a:br>
              <a:rPr lang="ru-RU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ssh 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  <a:hlinkClick r:id="rId4"/>
              </a:rPr>
              <a:t>ubuntu@158.160.55.22</a:t>
            </a:r>
            <a:endParaRPr lang="ru-RU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2) Запускаем установку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s-E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ubuntu@pg-instance-etcd1:~$ sudo apt -y install etcd</a:t>
            </a:r>
            <a:endParaRPr lang="ru-RU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3)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Редактируем конфигурационный файл(все настройки вставил в конец файла):</a:t>
            </a:r>
            <a:br>
              <a:rPr lang="ru-RU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ubuntu@pg-instance-etcd1:~$ sudo nano /etc/default/etcd</a:t>
            </a:r>
            <a:endParaRPr lang="ru-RU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4) Проделываем данную операцию на трех нодах.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5) 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Включаем в автозагрузку:</a:t>
            </a:r>
            <a:br>
              <a:rPr lang="ru-RU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ubuntu@pg-instance-etcd1:~$ sudo systemctl enable etcd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alibri"/>
                <a:cs typeface="Calibri"/>
                <a:sym typeface="Calibri"/>
              </a:rPr>
              <a:t>6) Запускаем </a:t>
            </a:r>
            <a:r>
              <a:rPr lang="en-US" dirty="0">
                <a:latin typeface="Calibri"/>
                <a:cs typeface="Calibri"/>
                <a:sym typeface="Calibri"/>
              </a:rPr>
              <a:t>etcd</a:t>
            </a:r>
            <a:r>
              <a:rPr lang="ru-RU" dirty="0">
                <a:latin typeface="Calibri"/>
                <a:cs typeface="Calibri"/>
                <a:sym typeface="Calibri"/>
              </a:rPr>
              <a:t> на всех трех нодах</a:t>
            </a:r>
            <a:r>
              <a:rPr lang="en-US" dirty="0">
                <a:latin typeface="Calibri"/>
                <a:cs typeface="Calibri"/>
                <a:sym typeface="Calibri"/>
              </a:rPr>
              <a:t>: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	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ubuntu@pg-instance-etcd1:~$ sudo service etcd start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alibri"/>
                <a:cs typeface="Calibri"/>
                <a:sym typeface="Calibri"/>
              </a:rPr>
              <a:t>7) Команда проверки статуса: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ubuntu@pg-instance-etcd1:~$ sudo systemctl status etcd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</a:br>
            <a:r>
              <a:rPr lang="ru-RU" dirty="0">
                <a:latin typeface="Calibri"/>
                <a:cs typeface="Calibri"/>
                <a:sym typeface="Calibri"/>
              </a:rPr>
              <a:t>9) Команда проверки сердцебиения кластера: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ubuntu@pg-instance-etcd3:~$ etcdctl cluster-health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</a:t>
            </a:r>
            <a:b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</a:br>
            <a:endParaRPr sz="1300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/>
        </p:nvSpPr>
        <p:spPr>
          <a:xfrm>
            <a:off x="290175" y="96725"/>
            <a:ext cx="84444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должно получиться: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83450CB-34BD-E312-2D26-E4D37598A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48" y="1365687"/>
            <a:ext cx="11673489" cy="47751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config etcd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454625" y="1479925"/>
            <a:ext cx="116943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ETCD_NAME="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pg-instance-etcd1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ETCD_DATA_DIR="/var/lib/etcd/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default.etcd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ETCD_HEARTBEAT_INTERVAL="1000"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ETCD_ELECTION_TIMEOUT="5000"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ETCD_LISTEN_PEER_URLS="http://0.0.0.0:2380"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ETCD_LISTEN_CLIENT_URLS="http://0.0.0.0:2379"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ETCD_ENABLE_V2=true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ETCD_INITIAL_ADVERTISE_PEER_URLS="http://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158.160.55.22:2380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ETCD_INITIAL_CLUSTER="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pg-instance-etcd1=http://158.160.55.22:2380,pg-instance-etcd2=http://158.160.38.83:2380,pg-instance-etcd3=http://158.160.61.32:2380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ETCD_INITIAL_CLUSTER_STATE="new"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#ETCD_INITIAL_CLUSTER_STATE="existing"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ETCD_INITIAL_CLUSTER_TOKEN="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etcd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ETCD_ADVERTISE_CLIENT_URLS="</a:t>
            </a:r>
            <a:r>
              <a:rPr lang="en-US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http://158.160.55.22:2379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"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 txBox="1"/>
          <p:nvPr/>
        </p:nvSpPr>
        <p:spPr>
          <a:xfrm>
            <a:off x="812525" y="193450"/>
            <a:ext cx="10030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Установка и конфигурация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Patroni</a:t>
            </a: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/>
          </a:p>
        </p:txBody>
      </p:sp>
      <p:sp>
        <p:nvSpPr>
          <p:cNvPr id="311" name="Google Shape;311;p33"/>
          <p:cNvSpPr txBox="1"/>
          <p:nvPr/>
        </p:nvSpPr>
        <p:spPr>
          <a:xfrm>
            <a:off x="580375" y="1305825"/>
            <a:ext cx="11684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86;p30">
            <a:extLst>
              <a:ext uri="{FF2B5EF4-FFF2-40B4-BE49-F238E27FC236}">
                <a16:creationId xmlns:a16="http://schemas.microsoft.com/office/drawing/2014/main" id="{75903582-1EA8-7703-B5EB-57F68F7B0E15}"/>
              </a:ext>
            </a:extLst>
          </p:cNvPr>
          <p:cNvSpPr txBox="1"/>
          <p:nvPr/>
        </p:nvSpPr>
        <p:spPr>
          <a:xfrm>
            <a:off x="532700" y="1585969"/>
            <a:ext cx="11659300" cy="492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1) Заходим на ноду: </a:t>
            </a:r>
            <a:br>
              <a:rPr lang="ru-RU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ssh ubuntu@62.84.119.251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2) Запускаем установку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postgresql 14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s-E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sudo apt -y install postgresql-14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>
                <a:latin typeface="Calibri"/>
                <a:cs typeface="Calibri"/>
                <a:sym typeface="Calibri"/>
              </a:rPr>
              <a:t>3</a:t>
            </a:r>
            <a:r>
              <a:rPr lang="es-E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)</a:t>
            </a:r>
            <a:r>
              <a:rPr lang="ru-RU" dirty="0">
                <a:latin typeface="Calibri"/>
                <a:cs typeface="Calibri"/>
                <a:sym typeface="Calibri"/>
              </a:rPr>
              <a:t>Делаем линки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sudo ln -s /usr/local/bin/patroni /bin/patroni</a:t>
            </a:r>
            <a:endParaRPr lang="ru-RU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Устанавливаем питон и все что с ним связано</a:t>
            </a:r>
            <a:br>
              <a:rPr lang="ru-RU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apt-get update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apt install python3-pip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pip install setuptools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2">
              <a:buClr>
                <a:schemeClr val="dk1"/>
              </a:buClr>
              <a:buSzPts val="1100"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apt -y install libpq-dev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pip install psycopg2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pip install psycopg2-binary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pip install patroni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pip install python-etcd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5) Устанавливаем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patroni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apt install patroni</a:t>
            </a: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Создаем каталог для конфига и дает пользователю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postgres 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на него права:</a:t>
            </a:r>
            <a:br>
              <a:rPr lang="ru-RU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mkdir /etc/patroni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chown postgres:postgres /etc/patroni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chmod 700 /etc/patroni</a:t>
            </a:r>
            <a:endParaRPr sz="1300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Установка и конфигурация 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Patroni </a:t>
            </a:r>
            <a:endParaRPr lang="en-US" sz="4800" dirty="0"/>
          </a:p>
        </p:txBody>
      </p:sp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EA4E26C8-45C5-E5CA-3E95-BD7F57013D3C}"/>
              </a:ext>
            </a:extLst>
          </p:cNvPr>
          <p:cNvSpPr txBox="1"/>
          <p:nvPr/>
        </p:nvSpPr>
        <p:spPr>
          <a:xfrm>
            <a:off x="266316" y="1584819"/>
            <a:ext cx="11659300" cy="380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7) </a:t>
            </a:r>
            <a:r>
              <a:rPr lang="ru-RU" dirty="0" err="1">
                <a:latin typeface="Calibri"/>
                <a:cs typeface="Calibri"/>
                <a:sym typeface="Calibri"/>
              </a:rPr>
              <a:t>Настраиаем</a:t>
            </a:r>
            <a:r>
              <a:rPr lang="ru-RU" dirty="0">
                <a:latin typeface="Calibri"/>
                <a:cs typeface="Calibri"/>
                <a:sym typeface="Calibri"/>
              </a:rPr>
              <a:t> файл </a:t>
            </a:r>
            <a:r>
              <a:rPr lang="en-US" dirty="0" err="1">
                <a:latin typeface="Calibri"/>
                <a:cs typeface="Calibri"/>
                <a:sym typeface="Calibri"/>
              </a:rPr>
              <a:t>patroni.service</a:t>
            </a: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nano /etc/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systemd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/system/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patroni.service</a:t>
            </a:r>
            <a:endParaRPr lang="ru-RU" sz="1300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sz="1300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[Unit]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Description=Runners to orchestrate a high-availability PostgreSQL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After=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syslog.target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network.target</a:t>
            </a:r>
            <a:endParaRPr lang="en-US" sz="1300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[Service]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Type=simple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User=postgres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Group=postgres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ExecStart</a:t>
            </a:r>
            <a:r>
              <a:rPr lang="en-US" sz="13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=/usr/local/bin/patroni /etc/patroni/</a:t>
            </a:r>
            <a:r>
              <a:rPr lang="en-US" sz="13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patroni.yml</a:t>
            </a:r>
            <a:endParaRPr lang="en-US" sz="13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ExecReload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=/bin/kill -s HUP $MAINPID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KillMode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=process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TimeoutSec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=30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Restart=no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[Install]</a:t>
            </a:r>
          </a:p>
          <a:p>
            <a:pPr lvl="2">
              <a:buClr>
                <a:schemeClr val="dk1"/>
              </a:buClr>
              <a:buSzPts val="1100"/>
            </a:pPr>
            <a:r>
              <a:rPr lang="ru-RU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WantedBy</a:t>
            </a:r>
            <a:r>
              <a:rPr lang="en-US" sz="1300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=multi-</a:t>
            </a:r>
            <a:r>
              <a:rPr lang="en-US" sz="1300" dirty="0" err="1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user.target</a:t>
            </a:r>
            <a:endParaRPr lang="ru-RU" sz="1300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300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50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Установка и конфигурация 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Patroni </a:t>
            </a:r>
            <a:endParaRPr lang="en-US" sz="4800" dirty="0"/>
          </a:p>
        </p:txBody>
      </p:sp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EA4E26C8-45C5-E5CA-3E95-BD7F57013D3C}"/>
              </a:ext>
            </a:extLst>
          </p:cNvPr>
          <p:cNvSpPr txBox="1"/>
          <p:nvPr/>
        </p:nvSpPr>
        <p:spPr>
          <a:xfrm>
            <a:off x="266316" y="1584819"/>
            <a:ext cx="116593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8) Останавливаем </a:t>
            </a:r>
            <a:r>
              <a:rPr lang="en-US" dirty="0">
                <a:latin typeface="Calibri"/>
                <a:cs typeface="Calibri"/>
                <a:sym typeface="Calibri"/>
              </a:rPr>
              <a:t>postgresql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 systemctl stop postgresql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9</a:t>
            </a:r>
            <a:r>
              <a:rPr lang="en-US" dirty="0">
                <a:latin typeface="Calibri"/>
                <a:cs typeface="Calibri"/>
                <a:sym typeface="Calibri"/>
              </a:rPr>
              <a:t>) </a:t>
            </a:r>
            <a:r>
              <a:rPr lang="ru-RU" dirty="0">
                <a:latin typeface="Calibri"/>
                <a:cs typeface="Calibri"/>
                <a:sym typeface="Calibri"/>
              </a:rPr>
              <a:t>Удаляем </a:t>
            </a:r>
            <a:r>
              <a:rPr lang="en-US" dirty="0">
                <a:latin typeface="Calibri"/>
                <a:cs typeface="Calibri"/>
                <a:sym typeface="Calibri"/>
              </a:rPr>
              <a:t>postgresql</a:t>
            </a:r>
            <a:r>
              <a:rPr lang="ru-RU" dirty="0">
                <a:latin typeface="Calibri"/>
                <a:cs typeface="Calibri"/>
                <a:sym typeface="Calibri"/>
              </a:rPr>
              <a:t> 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-u postgres pg_dropcluster 14 main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10</a:t>
            </a:r>
            <a:r>
              <a:rPr lang="en-US" dirty="0">
                <a:latin typeface="Calibri"/>
                <a:cs typeface="Calibri"/>
                <a:sym typeface="Calibri"/>
              </a:rPr>
              <a:t>) </a:t>
            </a:r>
            <a:r>
              <a:rPr lang="ru-RU" dirty="0">
                <a:latin typeface="Calibri"/>
                <a:cs typeface="Calibri"/>
                <a:sym typeface="Calibri"/>
              </a:rPr>
              <a:t>Перезагружаем демона</a:t>
            </a:r>
            <a:br>
              <a:rPr lang="ru-RU" dirty="0">
                <a:latin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cs typeface="Calibri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systemctl daemon-reload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11)</a:t>
            </a:r>
            <a:r>
              <a:rPr lang="en-US" dirty="0">
                <a:latin typeface="Calibri"/>
                <a:cs typeface="Calibri"/>
                <a:sym typeface="Calibri"/>
              </a:rPr>
              <a:t> </a:t>
            </a:r>
            <a:r>
              <a:rPr lang="ru-RU" dirty="0">
                <a:latin typeface="Calibri"/>
                <a:cs typeface="Calibri"/>
                <a:sym typeface="Calibri"/>
              </a:rPr>
              <a:t>Настраиваем </a:t>
            </a:r>
            <a:r>
              <a:rPr lang="en-US" dirty="0">
                <a:latin typeface="Calibri"/>
                <a:cs typeface="Calibri"/>
                <a:sym typeface="Calibri"/>
              </a:rPr>
              <a:t>patroni.yml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sudo nano /etc/patroni/patroni.yml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1424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 patroni.yml</a:t>
            </a:r>
            <a:endParaRPr lang="en-US" sz="4800" dirty="0"/>
          </a:p>
        </p:txBody>
      </p:sp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EA4E26C8-45C5-E5CA-3E95-BD7F57013D3C}"/>
              </a:ext>
            </a:extLst>
          </p:cNvPr>
          <p:cNvSpPr txBox="1"/>
          <p:nvPr/>
        </p:nvSpPr>
        <p:spPr>
          <a:xfrm>
            <a:off x="266316" y="1584819"/>
            <a:ext cx="116593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1) scope: pgsql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namespace: /cluster/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name: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postgres1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2)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restapi: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listen: </a:t>
            </a:r>
            <a:r>
              <a:rPr lang="ru-RU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0.0.0.0:8008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# адрес той ноды, в которой находится этот файл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connect_address: </a:t>
            </a:r>
            <a:r>
              <a:rPr lang="ru-RU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62.84.119.251:8008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# адрес той ноды, в которой находится этот файл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3) etcd: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hosts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158.160.55.22:2379,158.160.38.83:2379,158.160.61.32:2379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4)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pg_hba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- host replication postgres ::1/128 md5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- host replication postgres 127.0.0.1/8 md5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- host replication postgres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62.84.119.251/24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md5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- host replication postgres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158.160.51.102/24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md5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- host replication postgres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158.160.48.61/24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md5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- host all all 0.0.0.0/0 md5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</a:t>
            </a:r>
            <a:endParaRPr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9630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 patroni.yml</a:t>
            </a:r>
            <a:endParaRPr lang="en-US" sz="4800" dirty="0"/>
          </a:p>
        </p:txBody>
      </p:sp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EA4E26C8-45C5-E5CA-3E95-BD7F57013D3C}"/>
              </a:ext>
            </a:extLst>
          </p:cNvPr>
          <p:cNvSpPr txBox="1"/>
          <p:nvPr/>
        </p:nvSpPr>
        <p:spPr>
          <a:xfrm>
            <a:off x="266316" y="1584819"/>
            <a:ext cx="116593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6) postgresql: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listen: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0.0.0.0:5432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#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адрес той ноды, в которой находится этот файл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connect_address: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62.84.119.251:5432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data_dir: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/var/lib/postgresql/14/main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bin_dir: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/usr/lib/postgresql/14/bin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pgpass: /tmp/pgpass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authentication: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    replication: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        username: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postgres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        password: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'123'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    superuser: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        username: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postgres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        password: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'123'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create_replica_methods: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    basebackup: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        checkpoint: 'fast'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parameters: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       unix_socket_directories: '.'</a:t>
            </a:r>
          </a:p>
        </p:txBody>
      </p:sp>
    </p:spTree>
    <p:extLst>
      <p:ext uri="{BB962C8B-B14F-4D97-AF65-F5344CB8AC3E}">
        <p14:creationId xmlns:p14="http://schemas.microsoft.com/office/powerpoint/2010/main" val="2303141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Установка и конфигурация 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Patroni </a:t>
            </a:r>
            <a:endParaRPr lang="en-US" sz="4800" dirty="0"/>
          </a:p>
        </p:txBody>
      </p:sp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EA4E26C8-45C5-E5CA-3E95-BD7F57013D3C}"/>
              </a:ext>
            </a:extLst>
          </p:cNvPr>
          <p:cNvSpPr txBox="1"/>
          <p:nvPr/>
        </p:nvSpPr>
        <p:spPr>
          <a:xfrm>
            <a:off x="266316" y="1603869"/>
            <a:ext cx="11659300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11</a:t>
            </a:r>
            <a:r>
              <a:rPr lang="ru-RU" dirty="0">
                <a:latin typeface="Calibri"/>
                <a:cs typeface="Calibri"/>
                <a:sym typeface="Calibri"/>
              </a:rPr>
              <a:t>) Стартуем</a:t>
            </a:r>
            <a:endParaRPr lang="en-US" dirty="0">
              <a:latin typeface="Calibri"/>
              <a:cs typeface="Calibri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	</a:t>
            </a:r>
            <a:r>
              <a:rPr lang="en-US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systemctl start patroni </a:t>
            </a:r>
          </a:p>
          <a:p>
            <a:pPr lvl="1">
              <a:buClr>
                <a:schemeClr val="dk1"/>
              </a:buClr>
              <a:buSzPts val="1100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12)</a:t>
            </a:r>
            <a:r>
              <a:rPr lang="ru-RU" dirty="0">
                <a:latin typeface="Calibri"/>
                <a:cs typeface="Calibri"/>
                <a:sym typeface="Calibri"/>
              </a:rPr>
              <a:t> Заходим под пользователем </a:t>
            </a:r>
            <a:r>
              <a:rPr lang="en-US" dirty="0">
                <a:latin typeface="Calibri"/>
                <a:cs typeface="Calibri"/>
                <a:sym typeface="Calibri"/>
              </a:rPr>
              <a:t>postgres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-iu postgres</a:t>
            </a:r>
          </a:p>
          <a:p>
            <a:pPr lvl="1">
              <a:buClr>
                <a:schemeClr val="dk1"/>
              </a:buClr>
              <a:buSzPts val="1100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13) </a:t>
            </a:r>
            <a:r>
              <a:rPr lang="ru-RU" dirty="0">
                <a:latin typeface="Calibri"/>
                <a:cs typeface="Calibri"/>
                <a:sym typeface="Calibri"/>
              </a:rPr>
              <a:t>Заходим в созданную директорию</a:t>
            </a:r>
            <a:br>
              <a:rPr lang="ru-RU" dirty="0">
                <a:latin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cs typeface="Calibri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cd /etc/patroni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14)</a:t>
            </a:r>
            <a:r>
              <a:rPr lang="en-US" dirty="0">
                <a:latin typeface="Calibri"/>
                <a:cs typeface="Calibri"/>
                <a:sym typeface="Calibri"/>
              </a:rPr>
              <a:t> </a:t>
            </a:r>
            <a:r>
              <a:rPr lang="ru-RU" dirty="0">
                <a:latin typeface="Calibri"/>
                <a:cs typeface="Calibri"/>
                <a:sym typeface="Calibri"/>
              </a:rPr>
              <a:t>Стартуем</a:t>
            </a:r>
            <a:endParaRPr lang="en-US" dirty="0">
              <a:latin typeface="Calibri"/>
              <a:cs typeface="Calibri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patroni patroni.yml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15) Получилось:</a:t>
            </a:r>
            <a:br>
              <a:rPr lang="ru-RU" dirty="0">
                <a:latin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cs typeface="Calibri"/>
                <a:sym typeface="Calibri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2023-03-02 10:52:44,337 INFO: no action. I am (postgres2), the leader with the lock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16) Стартуем на остальных нодах </a:t>
            </a:r>
          </a:p>
          <a:p>
            <a:pPr lvl="1"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	</a:t>
            </a:r>
            <a:r>
              <a:rPr lang="en-US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 systemctl start patroni </a:t>
            </a:r>
            <a:endParaRPr lang="ru-RU" strike="sngStrik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Clr>
                <a:schemeClr val="dk1"/>
              </a:buClr>
              <a:buSzPts val="1100"/>
            </a:pPr>
            <a:endParaRPr lang="ru-RU" strike="sngStrike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1"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17) На остальных нодах повторяем шаги 12 - 14</a:t>
            </a:r>
          </a:p>
        </p:txBody>
      </p:sp>
    </p:spTree>
    <p:extLst>
      <p:ext uri="{BB962C8B-B14F-4D97-AF65-F5344CB8AC3E}">
        <p14:creationId xmlns:p14="http://schemas.microsoft.com/office/powerpoint/2010/main" val="1790408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/>
        </p:nvSpPr>
        <p:spPr>
          <a:xfrm>
            <a:off x="290175" y="96725"/>
            <a:ext cx="84444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Что должно получиться:</a:t>
            </a:r>
            <a:endParaRPr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31456F-C88D-F3C2-6491-A81CBF56E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75" y="1633537"/>
            <a:ext cx="7429500" cy="6381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964258-6CB4-AB6B-11A0-1659593B8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175" y="2362149"/>
            <a:ext cx="9286875" cy="6381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6A78122-DE92-8541-7440-E91A7B218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87" y="3124252"/>
            <a:ext cx="9239250" cy="73342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9D20177-F355-975C-501F-A75D2F453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87" y="4105275"/>
            <a:ext cx="67818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11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Установка и конфигурация 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Haproxy </a:t>
            </a:r>
            <a:endParaRPr lang="en-US" sz="4800" dirty="0"/>
          </a:p>
        </p:txBody>
      </p:sp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EA4E26C8-45C5-E5CA-3E95-BD7F57013D3C}"/>
              </a:ext>
            </a:extLst>
          </p:cNvPr>
          <p:cNvSpPr txBox="1"/>
          <p:nvPr/>
        </p:nvSpPr>
        <p:spPr>
          <a:xfrm>
            <a:off x="266316" y="1603869"/>
            <a:ext cx="116593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1) </a:t>
            </a:r>
            <a:r>
              <a:rPr lang="ru-RU" dirty="0">
                <a:latin typeface="Calibri"/>
                <a:cs typeface="Calibri"/>
                <a:sym typeface="Calibri"/>
              </a:rPr>
              <a:t>Заходим на ноду предназначенную для </a:t>
            </a:r>
            <a:r>
              <a:rPr lang="en-US" dirty="0">
                <a:latin typeface="Calibri"/>
                <a:cs typeface="Calibri"/>
                <a:sym typeface="Calibri"/>
              </a:rPr>
              <a:t>Haproxy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ssh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  <a:hlinkClick r:id="rId4"/>
              </a:rPr>
              <a:t>ubuntu@158.160.48.172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2)</a:t>
            </a:r>
            <a:r>
              <a:rPr lang="ru-RU" dirty="0">
                <a:latin typeface="Calibri"/>
                <a:cs typeface="Calibri"/>
                <a:sym typeface="Calibri"/>
              </a:rPr>
              <a:t> Запускаем установку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r>
              <a:rPr lang="en-US" dirty="0">
                <a:latin typeface="Calibri"/>
                <a:cs typeface="Calibri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ubuntu@pg-instance-haproxy:~$ sudo apt-get install haproxy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3) </a:t>
            </a:r>
            <a:r>
              <a:rPr lang="ru-RU" dirty="0">
                <a:latin typeface="Calibri"/>
                <a:cs typeface="Calibri"/>
                <a:sym typeface="Calibri"/>
              </a:rPr>
              <a:t>Правим конфигурационный файл:</a:t>
            </a:r>
            <a:br>
              <a:rPr lang="ru-RU" dirty="0">
                <a:latin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cs typeface="Calibri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ubuntu@pg-instance-haproxy:~$ sudo nano /etc/haproxy/haproxy.cfg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4)Устанавливаем клиента постгрес</a:t>
            </a:r>
            <a:b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</a:b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sudo apt-get install postgresql-client-14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5)</a:t>
            </a:r>
            <a:r>
              <a:rPr lang="en-US" dirty="0">
                <a:latin typeface="Calibri"/>
                <a:cs typeface="Calibri"/>
                <a:sym typeface="Calibri"/>
              </a:rPr>
              <a:t> </a:t>
            </a:r>
            <a:r>
              <a:rPr lang="ru-RU" dirty="0">
                <a:latin typeface="Calibri"/>
                <a:cs typeface="Calibri"/>
                <a:sym typeface="Calibri"/>
              </a:rPr>
              <a:t>Стартуем</a:t>
            </a:r>
            <a:endParaRPr lang="en-US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ubuntu@pg-instance-haproxy:~$ sudo systemctl restart haproxy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727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Config Haproxy </a:t>
            </a:r>
            <a:endParaRPr lang="en-US" sz="4800" dirty="0"/>
          </a:p>
        </p:txBody>
      </p:sp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EA4E26C8-45C5-E5CA-3E95-BD7F57013D3C}"/>
              </a:ext>
            </a:extLst>
          </p:cNvPr>
          <p:cNvSpPr txBox="1"/>
          <p:nvPr/>
        </p:nvSpPr>
        <p:spPr>
          <a:xfrm>
            <a:off x="266316" y="1603869"/>
            <a:ext cx="11659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>
              <a:latin typeface="Calibri"/>
              <a:cs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    listen postgres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    bind *:5000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    option httpchk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    http-check expect status 200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    default-server inter 3s fall 3 rise 2 on-marked-down shutdown-sessions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    server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postgres1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62.84.119.251:5432</a:t>
            </a:r>
            <a:r>
              <a:rPr lang="en-US" dirty="0">
                <a:latin typeface="Calibri"/>
                <a:cs typeface="Calibri"/>
              </a:rPr>
              <a:t> maxconn 100 check port 8008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    server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postgres2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158.160.51.102:5432</a:t>
            </a:r>
            <a:r>
              <a:rPr lang="en-US" dirty="0">
                <a:latin typeface="Calibri"/>
                <a:cs typeface="Calibri"/>
              </a:rPr>
              <a:t> maxconn 100 check port 8008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    server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postgres3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158.160.48.61:5432</a:t>
            </a:r>
            <a:r>
              <a:rPr lang="en-US" dirty="0">
                <a:latin typeface="Calibri"/>
                <a:cs typeface="Calibri"/>
              </a:rPr>
              <a:t> maxconn 100 check port 8008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190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1619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9"/>
          <p:cNvSpPr txBox="1"/>
          <p:nvPr/>
        </p:nvSpPr>
        <p:spPr>
          <a:xfrm>
            <a:off x="309525" y="357900"/>
            <a:ext cx="111627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должно получиться: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59"/>
          <p:cNvSpPr txBox="1"/>
          <p:nvPr/>
        </p:nvSpPr>
        <p:spPr>
          <a:xfrm>
            <a:off x="0" y="1073675"/>
            <a:ext cx="12337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5D24D7-208D-DFA6-51E0-C22860D27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6" y="1811179"/>
            <a:ext cx="12089713" cy="32084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Проверим результат работы 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Haproxy </a:t>
            </a:r>
            <a:endParaRPr lang="en-US" sz="4800" dirty="0"/>
          </a:p>
        </p:txBody>
      </p:sp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EA4E26C8-45C5-E5CA-3E95-BD7F57013D3C}"/>
              </a:ext>
            </a:extLst>
          </p:cNvPr>
          <p:cNvSpPr txBox="1"/>
          <p:nvPr/>
        </p:nvSpPr>
        <p:spPr>
          <a:xfrm>
            <a:off x="266316" y="1603869"/>
            <a:ext cx="11659300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1) </a:t>
            </a:r>
            <a:r>
              <a:rPr lang="ru-RU" dirty="0">
                <a:latin typeface="Calibri"/>
                <a:cs typeface="Calibri"/>
              </a:rPr>
              <a:t>На ноде с </a:t>
            </a:r>
            <a:r>
              <a:rPr lang="en-US" dirty="0">
                <a:latin typeface="Calibri"/>
                <a:cs typeface="Calibri"/>
                <a:sym typeface="Calibri"/>
              </a:rPr>
              <a:t>Haproxy</a:t>
            </a:r>
            <a:r>
              <a:rPr lang="ru-RU" dirty="0">
                <a:latin typeface="Calibri"/>
                <a:cs typeface="Calibri"/>
                <a:sym typeface="Calibri"/>
              </a:rPr>
              <a:t> выполним команду (</a:t>
            </a:r>
            <a:r>
              <a:rPr lang="ru-RU" dirty="0">
                <a:latin typeface="Calibri"/>
                <a:cs typeface="Calibri"/>
              </a:rPr>
              <a:t>адрес локальной стороны соединения</a:t>
            </a:r>
            <a:r>
              <a:rPr lang="en-US" dirty="0">
                <a:latin typeface="Calibri"/>
                <a:cs typeface="Calibri"/>
                <a:sym typeface="Calibri"/>
              </a:rPr>
              <a:t>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ubuntu@pg-instance-haproxy:~$ psql -h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158.160.48.172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 -p 5000 -U postgres -d postgres -c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sym typeface="Calibri"/>
              </a:rPr>
              <a:t>	"select inet_server_addr()"	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2) </a:t>
            </a:r>
            <a:r>
              <a:rPr lang="ru-RU" dirty="0">
                <a:latin typeface="Calibri"/>
                <a:cs typeface="Calibri"/>
                <a:sym typeface="Calibri"/>
              </a:rPr>
              <a:t>Посмотрим на результат(в результате должен быть адрес второй ноды):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br>
              <a:rPr lang="ru-RU" dirty="0">
                <a:latin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cs typeface="Calibri"/>
                <a:sym typeface="Calibri"/>
              </a:rPr>
              <a:t>	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09E39F-01EB-CF33-95ED-D2B03B498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5" y="2905605"/>
            <a:ext cx="102679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16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Проверим результат работы 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Haproxy </a:t>
            </a:r>
            <a:endParaRPr lang="en-US" sz="4800" dirty="0"/>
          </a:p>
        </p:txBody>
      </p:sp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EA4E26C8-45C5-E5CA-3E95-BD7F57013D3C}"/>
              </a:ext>
            </a:extLst>
          </p:cNvPr>
          <p:cNvSpPr txBox="1"/>
          <p:nvPr/>
        </p:nvSpPr>
        <p:spPr>
          <a:xfrm>
            <a:off x="266316" y="1603869"/>
            <a:ext cx="11659300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</a:rPr>
              <a:t>3</a:t>
            </a:r>
            <a:r>
              <a:rPr lang="en-US" dirty="0">
                <a:latin typeface="Calibri"/>
                <a:cs typeface="Calibri"/>
              </a:rPr>
              <a:t>)</a:t>
            </a:r>
            <a:r>
              <a:rPr lang="ru-RU" dirty="0">
                <a:latin typeface="Calibri"/>
                <a:cs typeface="Calibri"/>
              </a:rPr>
              <a:t> Зайдем в постгрес с </a:t>
            </a:r>
            <a:r>
              <a:rPr lang="en-US" dirty="0">
                <a:latin typeface="Calibri"/>
                <a:cs typeface="Calibri"/>
              </a:rPr>
              <a:t>Haproxy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	ubuntu@pg-instance-haproxy:~$  psql -h 158.160.48.172 -p 5000 -U postgres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4) </a:t>
            </a:r>
            <a:r>
              <a:rPr lang="ru-RU" dirty="0">
                <a:latin typeface="Calibri"/>
                <a:cs typeface="Calibri"/>
                <a:sym typeface="Calibri"/>
              </a:rPr>
              <a:t>Создадим базу данных </a:t>
            </a:r>
            <a:r>
              <a:rPr lang="en-US" dirty="0" err="1">
                <a:latin typeface="Calibri"/>
                <a:cs typeface="Calibri"/>
                <a:sym typeface="Calibri"/>
              </a:rPr>
              <a:t>otus</a:t>
            </a:r>
            <a:br>
              <a:rPr lang="en-US" dirty="0">
                <a:latin typeface="Calibri"/>
                <a:cs typeface="Calibri"/>
                <a:sym typeface="Calibri"/>
              </a:rPr>
            </a:br>
            <a:endParaRPr lang="en-US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br>
              <a:rPr lang="ru-RU" dirty="0">
                <a:latin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cs typeface="Calibri"/>
                <a:sym typeface="Calibri"/>
              </a:rPr>
              <a:t>	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E88D79-0DDA-0389-2FAA-DBD5FE3E4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" y="2453055"/>
            <a:ext cx="74390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16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Проверим результат работы 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Haproxy </a:t>
            </a:r>
            <a:endParaRPr lang="en-US" sz="4800" dirty="0"/>
          </a:p>
        </p:txBody>
      </p:sp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EA4E26C8-45C5-E5CA-3E95-BD7F57013D3C}"/>
              </a:ext>
            </a:extLst>
          </p:cNvPr>
          <p:cNvSpPr txBox="1"/>
          <p:nvPr/>
        </p:nvSpPr>
        <p:spPr>
          <a:xfrm>
            <a:off x="266316" y="1603869"/>
            <a:ext cx="116593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5)</a:t>
            </a:r>
            <a:r>
              <a:rPr lang="ru-RU" dirty="0">
                <a:latin typeface="Calibri"/>
                <a:cs typeface="Calibri"/>
              </a:rPr>
              <a:t> Проверим наличие созданной бд в наших нодах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	</a:t>
            </a:r>
            <a:br>
              <a:rPr lang="ru-RU" dirty="0">
                <a:latin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cs typeface="Calibri"/>
                <a:sym typeface="Calibri"/>
              </a:rPr>
              <a:t>	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B4BE15-4EAF-1FEF-9302-3AAFF126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081385"/>
            <a:ext cx="65913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27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Проверим результат работы 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Haproxy </a:t>
            </a:r>
            <a:endParaRPr lang="en-US" sz="4800" dirty="0"/>
          </a:p>
        </p:txBody>
      </p:sp>
      <p:sp>
        <p:nvSpPr>
          <p:cNvPr id="2" name="Google Shape;286;p30">
            <a:extLst>
              <a:ext uri="{FF2B5EF4-FFF2-40B4-BE49-F238E27FC236}">
                <a16:creationId xmlns:a16="http://schemas.microsoft.com/office/drawing/2014/main" id="{EA4E26C8-45C5-E5CA-3E95-BD7F57013D3C}"/>
              </a:ext>
            </a:extLst>
          </p:cNvPr>
          <p:cNvSpPr txBox="1"/>
          <p:nvPr/>
        </p:nvSpPr>
        <p:spPr>
          <a:xfrm>
            <a:off x="266316" y="1603869"/>
            <a:ext cx="11659300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6)</a:t>
            </a:r>
            <a:r>
              <a:rPr lang="ru-RU" dirty="0">
                <a:latin typeface="Calibri"/>
                <a:cs typeface="Calibri"/>
              </a:rPr>
              <a:t> Попробуем создать табличку на третей ноде: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</a:rPr>
              <a:t>7) Не тут то было, так как третья нода является сейчас репликой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</a:rPr>
              <a:t>8) Поэтому создам через </a:t>
            </a:r>
            <a:r>
              <a:rPr lang="en-US" dirty="0">
                <a:latin typeface="Calibri"/>
                <a:cs typeface="Calibri"/>
              </a:rPr>
              <a:t>haproxy</a:t>
            </a:r>
            <a:r>
              <a:rPr lang="ru-RU" dirty="0">
                <a:latin typeface="Calibri"/>
                <a:cs typeface="Calibri"/>
              </a:rPr>
              <a:t>, так как он умный и знает кто может создать а кто нет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</a:rPr>
              <a:t>		</a:t>
            </a:r>
            <a:endParaRPr lang="ru-RU" dirty="0">
              <a:latin typeface="Calibri"/>
              <a:cs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</a:rPr>
              <a:t>	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latin typeface="Calibri"/>
                <a:cs typeface="Calibri"/>
                <a:sym typeface="Calibri"/>
              </a:rPr>
              <a:t>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>
                <a:latin typeface="Calibri"/>
                <a:cs typeface="Calibri"/>
                <a:sym typeface="Calibri"/>
              </a:rPr>
              <a:t>	</a:t>
            </a:r>
            <a:br>
              <a:rPr lang="ru-RU" dirty="0">
                <a:latin typeface="Calibri"/>
                <a:cs typeface="Calibri"/>
                <a:sym typeface="Calibri"/>
              </a:rPr>
            </a:br>
            <a:r>
              <a:rPr lang="ru-RU" dirty="0">
                <a:latin typeface="Calibri"/>
                <a:cs typeface="Calibri"/>
                <a:sym typeface="Calibri"/>
              </a:rPr>
              <a:t>	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latin typeface="Courier New" panose="02070309020205020404" pitchFamily="49" charset="0"/>
              <a:cs typeface="Courier New" panose="02070309020205020404" pitchFamily="49" charset="0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3BE25B-BAA5-D9F6-CFB9-F29D981CC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2005012"/>
            <a:ext cx="6610350" cy="16668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EFA41D-28F2-0EB5-2ACC-6F9AF02E7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4402809"/>
            <a:ext cx="70104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06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/>
        </p:nvSpPr>
        <p:spPr>
          <a:xfrm>
            <a:off x="309525" y="357900"/>
            <a:ext cx="111627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Проверим результат работы 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Haproxy </a:t>
            </a:r>
            <a:endParaRPr lang="en-US" sz="4800" dirty="0"/>
          </a:p>
        </p:txBody>
      </p:sp>
      <p:sp>
        <p:nvSpPr>
          <p:cNvPr id="542" name="Google Shape;542;p61"/>
          <p:cNvSpPr txBox="1"/>
          <p:nvPr/>
        </p:nvSpPr>
        <p:spPr>
          <a:xfrm>
            <a:off x="232150" y="1373525"/>
            <a:ext cx="12013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9) </a:t>
            </a: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Попробуем подключиться с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dbeaver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B13068-7737-3F10-E2AA-957E93688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1695388"/>
            <a:ext cx="4591050" cy="37890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/>
        </p:nvSpPr>
        <p:spPr>
          <a:xfrm>
            <a:off x="309525" y="357900"/>
            <a:ext cx="111627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Проверим результат работы 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Haproxy </a:t>
            </a:r>
            <a:endParaRPr lang="en-US" sz="4800" dirty="0"/>
          </a:p>
        </p:txBody>
      </p:sp>
      <p:sp>
        <p:nvSpPr>
          <p:cNvPr id="542" name="Google Shape;542;p61"/>
          <p:cNvSpPr txBox="1"/>
          <p:nvPr/>
        </p:nvSpPr>
        <p:spPr>
          <a:xfrm>
            <a:off x="232150" y="1373525"/>
            <a:ext cx="120135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10) Посмотрим на нашу табличку: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85477B-19FB-F8F6-8A79-5E8AEEC2D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" y="1896730"/>
            <a:ext cx="85058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4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/>
        </p:nvSpPr>
        <p:spPr>
          <a:xfrm>
            <a:off x="309525" y="357900"/>
            <a:ext cx="111627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Тестируем отказоустойчивость</a:t>
            </a:r>
            <a:endParaRPr lang="en-US" sz="4800" dirty="0"/>
          </a:p>
        </p:txBody>
      </p:sp>
      <p:sp>
        <p:nvSpPr>
          <p:cNvPr id="542" name="Google Shape;542;p61"/>
          <p:cNvSpPr txBox="1"/>
          <p:nvPr/>
        </p:nvSpPr>
        <p:spPr>
          <a:xfrm>
            <a:off x="232150" y="1373525"/>
            <a:ext cx="120135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Роняем ноду: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3E468C-468F-C226-5E41-3D1838F51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1896730"/>
            <a:ext cx="9803449" cy="442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6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Тема: </a:t>
            </a:r>
            <a:r>
              <a:rPr lang="ru-RU" sz="3600" dirty="0">
                <a:latin typeface="Roboto"/>
                <a:ea typeface="Roboto"/>
                <a:cs typeface="Roboto"/>
              </a:rPr>
              <a:t>Создание и тестирование высоконагруженного отказоустойчивого кластера PostgreSQL на базе Патрони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Павлов Дмитрий Игоревич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Должность: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Разработчик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Компания: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Сигма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/>
        </p:nvSpPr>
        <p:spPr>
          <a:xfrm>
            <a:off x="309525" y="357900"/>
            <a:ext cx="111627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Тестируем отказоустойчивость</a:t>
            </a:r>
            <a:endParaRPr lang="en-US" sz="4800" dirty="0"/>
          </a:p>
        </p:txBody>
      </p:sp>
      <p:sp>
        <p:nvSpPr>
          <p:cNvPr id="542" name="Google Shape;542;p61"/>
          <p:cNvSpPr txBox="1"/>
          <p:nvPr/>
        </p:nvSpPr>
        <p:spPr>
          <a:xfrm>
            <a:off x="232150" y="1373525"/>
            <a:ext cx="12013500" cy="341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Смотрим на наш кластер: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</a:t>
            </a: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Смотрим доступность постгреса и видим, что функция выдает другой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B9C4A5-3F19-4816-17C2-2E89F47FD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7" y="1812459"/>
            <a:ext cx="7077075" cy="16573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2894F4-2889-F829-3931-72F2470E7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87" y="4080986"/>
            <a:ext cx="102870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48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/>
        </p:nvSpPr>
        <p:spPr>
          <a:xfrm>
            <a:off x="309525" y="357900"/>
            <a:ext cx="111627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Тестируем отказоустойчивость</a:t>
            </a:r>
            <a:endParaRPr lang="en-US" sz="4800" dirty="0"/>
          </a:p>
        </p:txBody>
      </p:sp>
      <p:sp>
        <p:nvSpPr>
          <p:cNvPr id="542" name="Google Shape;542;p61"/>
          <p:cNvSpPr txBox="1"/>
          <p:nvPr/>
        </p:nvSpPr>
        <p:spPr>
          <a:xfrm>
            <a:off x="232150" y="1373525"/>
            <a:ext cx="1201350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Проверим с бобра: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12777C-3448-4ACE-0BF1-F72535DE8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1804987"/>
            <a:ext cx="84201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62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6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099" cy="6939618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1"/>
          <p:cNvSpPr txBox="1"/>
          <p:nvPr/>
        </p:nvSpPr>
        <p:spPr>
          <a:xfrm>
            <a:off x="309525" y="357900"/>
            <a:ext cx="111627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Включаем споткнувшуюся ноду</a:t>
            </a:r>
            <a:endParaRPr lang="en-US" sz="4800" dirty="0"/>
          </a:p>
        </p:txBody>
      </p:sp>
      <p:sp>
        <p:nvSpPr>
          <p:cNvPr id="542" name="Google Shape;542;p61"/>
          <p:cNvSpPr txBox="1"/>
          <p:nvPr/>
        </p:nvSpPr>
        <p:spPr>
          <a:xfrm>
            <a:off x="232150" y="1373525"/>
            <a:ext cx="12013500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Запускаем ВМ в ЯО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 Запускаем на второй ноде патрони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Нода поднялась но она уже не лидер.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ru-RU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35B55A-707E-A26B-6BF7-930DE54A0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" y="1960887"/>
            <a:ext cx="5267325" cy="5238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778D30-F7EA-2D48-78E8-E8822826B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37" y="2758149"/>
            <a:ext cx="6638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61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749" name="Google Shape;749;p84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3164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Павлов Дмитрий Игоревич</a:t>
            </a:r>
            <a:endParaRPr lang="ru-RU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84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Должность: </a:t>
            </a:r>
            <a:r>
              <a:rPr lang="ru-RU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Разработчик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514881" y="16347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Целью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данного проекта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является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способ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построения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отказоустойчивого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кластера PostgreSQL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при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помощи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демона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Patroni. </a:t>
            </a:r>
            <a:endParaRPr sz="15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демонстрации 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проекта 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используются следующие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основные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компоненты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yanndex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cloud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ubuntu,postgresql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14,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ETCD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patroni,Haproxy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dbeaver</a:t>
            </a:r>
            <a:b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340800" y="147272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516250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152675" y="1604875"/>
            <a:ext cx="6394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Закрепление 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полученных навыков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2340800" y="225967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516250" y="2409975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108450" y="2306475"/>
            <a:ext cx="65271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Создание инфраструктуры для работы с кластером PostgreSQL(Patroni)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2340800" y="3046600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152675" y="3131325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Развертывание кластера высокой доступности PostgreSQL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основе Patroni 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516250" y="335500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2340800" y="383352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 Создание базы данных и реализовать мониторинг PostgreSQL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2377900" y="3532600"/>
            <a:ext cx="473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60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811125" y="1540700"/>
            <a:ext cx="53169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Развернуть</a:t>
            </a:r>
            <a:r>
              <a:rPr lang="en-US" sz="15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5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кластер</a:t>
            </a:r>
            <a:r>
              <a:rPr lang="en-US" sz="15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PostgreSQL(Patroni) </a:t>
            </a:r>
            <a:r>
              <a:rPr lang="en-US" sz="15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lang="en-US" sz="15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5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трех</a:t>
            </a:r>
            <a:r>
              <a:rPr lang="en-US" sz="15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5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нодах</a:t>
            </a:r>
            <a:r>
              <a:rPr lang="en-US" sz="15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. </a:t>
            </a:r>
            <a:endParaRPr sz="15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3817201" y="257037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Развернуть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кластер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ETCD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на трех нодах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. 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4" name="Google Shape;234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3167500" y="3462700"/>
            <a:ext cx="5966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          </a:t>
            </a:r>
            <a:endParaRPr sz="160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276050" y="344930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117616" y="4410786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</a:t>
            </a:r>
            <a:endParaRPr sz="18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3117616" y="54041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</a:t>
            </a:r>
            <a:endParaRPr sz="18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226750" y="438705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3276050" y="5363950"/>
            <a:ext cx="278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900525" y="3582225"/>
            <a:ext cx="51381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Настроить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взаимодействие кластера 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patroni 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 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ETCD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3900525" y="4527550"/>
            <a:ext cx="506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Проверить отказоустойчивость кластера 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patroni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3900526" y="55039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Настроить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единую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точку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подключения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к </a:t>
            </a: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кластеру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PostgreSQL(Patroni) </a:t>
            </a: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при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помощи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Haproxy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и 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dbeaver 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3817200" y="1731425"/>
            <a:ext cx="6391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7 </a:t>
            </a:r>
            <a:r>
              <a:rPr lang="ru-RU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ВМ с </a:t>
            </a:r>
            <a:r>
              <a:rPr lang="en-US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Ubuntu</a:t>
            </a:r>
            <a:r>
              <a:rPr lang="ru-RU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в</a:t>
            </a:r>
            <a:r>
              <a:rPr lang="en-US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YC</a:t>
            </a:r>
            <a:r>
              <a:rPr lang="ru-RU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60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3817150" y="2708375"/>
            <a:ext cx="63912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ETCD, Patroni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0" name="Google Shape;260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/>
          <p:nvPr/>
        </p:nvSpPr>
        <p:spPr>
          <a:xfrm>
            <a:off x="3117554" y="346271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</a:t>
            </a:r>
            <a:r>
              <a:rPr lang="en-US" sz="1600" dirty="0" err="1">
                <a:solidFill>
                  <a:srgbClr val="3F3F3F"/>
                </a:solidFill>
                <a:latin typeface="Avenir"/>
                <a:ea typeface="Roboto"/>
                <a:cs typeface="Roboto"/>
                <a:sym typeface="Avenir"/>
              </a:rPr>
              <a:t>Haproxy,dbeaver</a:t>
            </a:r>
            <a:endParaRPr lang="en-US" sz="160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3269400" y="3449450"/>
            <a:ext cx="367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0" y="1160725"/>
            <a:ext cx="123372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Репозиторий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с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текущей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версией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https://github.com/vorori/PostgreSQL_otus/blob/main/%D0%BC%D0%BE%D0%B9%20%D0%B4%D0%B8%D0%BF%D0%BB%D0%BE%D0%BC%20%D0%B2%D1%81%D0%B5%20%D1%87%D1%82%D0%BE%20%D0%B4%D0%B5%D0%BB%D0%B0%D0%BB%20Centos8.md</a:t>
            </a:r>
            <a:endParaRPr sz="2300" b="1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Поднял 7 ВМ на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Ubuntu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Развернул кластер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etcd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на 3 ВМ.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ru-RU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Развернул(через большую боль) кластер 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patroni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 3 ВМ.</a:t>
            </a:r>
            <a:endParaRPr lang="en-US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Настроил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единую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точку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подключения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к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кластеру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помощи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haproxy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lang="ru-RU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Научился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восстанавливать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вышедшую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из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строя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ноду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Patroni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после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аварийных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ситуаций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D17233-DCFD-E0FC-2307-41095877D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128" y="1197972"/>
            <a:ext cx="6792300" cy="51088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1779</Words>
  <Application>Microsoft Office PowerPoint</Application>
  <PresentationFormat>Широкоэкранный</PresentationFormat>
  <Paragraphs>366</Paragraphs>
  <Slides>33</Slides>
  <Notes>33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Times New Roman</vt:lpstr>
      <vt:lpstr>Calibri</vt:lpstr>
      <vt:lpstr>Arial</vt:lpstr>
      <vt:lpstr>Noto Sans Symbols</vt:lpstr>
      <vt:lpstr>Courier New</vt:lpstr>
      <vt:lpstr>Avenir</vt:lpstr>
      <vt:lpstr>Roboto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pavlovdmig</dc:creator>
  <cp:lastModifiedBy>Дмитрий</cp:lastModifiedBy>
  <cp:revision>10</cp:revision>
  <dcterms:modified xsi:type="dcterms:W3CDTF">2023-03-03T06:54:16Z</dcterms:modified>
</cp:coreProperties>
</file>